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nva Sans" panose="020B0604020202020204" charset="0"/>
      <p:regular r:id="rId12"/>
    </p:embeddedFont>
    <p:embeddedFont>
      <p:font typeface="Canva Sans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56383" y="1849854"/>
            <a:ext cx="5246370" cy="524637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085" r="-10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3298" y="334602"/>
            <a:ext cx="9078180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 Gout du Liban dans tout les repas 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3298" y="7896324"/>
            <a:ext cx="12005506" cy="1997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Plan marketing pour un produit local libanais​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Marketing Strategique et International​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Théo El Khoury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84225" y="7121509"/>
            <a:ext cx="2838915" cy="2838915"/>
            <a:chOff x="0" y="0"/>
            <a:chExt cx="13716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3"/>
              <a:stretch>
                <a:fillRect t="-9435" b="-94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03720" y="1652199"/>
            <a:ext cx="3080072" cy="3080072"/>
            <a:chOff x="0" y="0"/>
            <a:chExt cx="137160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4"/>
              <a:stretch>
                <a:fillRect t="-11068" b="-110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14369" y="5175417"/>
            <a:ext cx="2643643" cy="2643643"/>
            <a:chOff x="0" y="0"/>
            <a:chExt cx="13716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5"/>
              <a:stretch>
                <a:fillRect l="-1085" r="-10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71228" y="1652199"/>
            <a:ext cx="1663253" cy="1663253"/>
            <a:chOff x="0" y="0"/>
            <a:chExt cx="13716000" cy="13716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6"/>
              <a:stretch>
                <a:fillRect l="-45092" r="-4509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66971" y="3648827"/>
            <a:ext cx="3820107" cy="3820107"/>
            <a:chOff x="0" y="0"/>
            <a:chExt cx="13716000" cy="13716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7"/>
              <a:stretch>
                <a:fillRect t="-6892" b="-159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28319" y="7803126"/>
            <a:ext cx="2412324" cy="2412324"/>
            <a:chOff x="0" y="0"/>
            <a:chExt cx="13716000" cy="13716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8"/>
              <a:stretch>
                <a:fillRect l="-31632" r="-316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59793" y="8262206"/>
            <a:ext cx="1698218" cy="1698218"/>
            <a:chOff x="0" y="0"/>
            <a:chExt cx="13716000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9"/>
              <a:stretch>
                <a:fillRect t="-11538" b="-115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74577" y="2038581"/>
            <a:ext cx="2205751" cy="2205751"/>
            <a:chOff x="0" y="0"/>
            <a:chExt cx="13716000" cy="13716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10"/>
              <a:stretch>
                <a:fillRect t="-10790" b="-107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52819" y="672717"/>
            <a:ext cx="6389357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Produit choisis et marque :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6526" y="383409"/>
            <a:ext cx="7270089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Positionnement de la marque :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6526" y="3058186"/>
            <a:ext cx="8887474" cy="5378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Identité : Symbole du patrimoine libanais, de la pureté et de la tradition familiale.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Nuage de Mots : Tradition, Santé, Authenticité, Famille, Qualité, Liban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30412" y="383409"/>
            <a:ext cx="4967553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Attributs du produit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0412" y="1821119"/>
            <a:ext cx="10776754" cy="8760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Huile d’olive 100 % naturelle, pressée à froid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Provenance : oliveraies libanaises, réputées pour leur sol riche et leur climat idéal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Gamme : huile d’olive extra vierge, aromatisée (citron, piment), et options bio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Valeurs : Authenticité, santé, durabilité, soutien aux agriculteurs locaux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81925" y="383409"/>
            <a:ext cx="1994077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Ciblage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2649" y="1744478"/>
            <a:ext cx="10586252" cy="8083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Main Public : Familles soucieuses de leur santé, chefs cuisiniers, amateurs de produits locaux et premium.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Leurs Attentes :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Huile d’olive de haute qualité, naturelle et traçable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Soutien à l’agriculture et à l’économie locales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 produit qui incarne la fierté et la culture libanaises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383409"/>
            <a:ext cx="6939487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Opportunités de marchés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6292" y="1231535"/>
            <a:ext cx="10714509" cy="9436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730" lvl="1" indent="-414865" algn="l">
              <a:lnSpc>
                <a:spcPts val="5380"/>
              </a:lnSpc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France :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Demande croissante : 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Segment clé : 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Tendances : </a:t>
            </a: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Pays de l’Est (Pologne, Roumanie, Hongrie, République Tchèque) :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Croissance du pouvoir d’achat et émergence d’une classe moyenne 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Segment clé  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Tendances : </a:t>
            </a: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Profil des Consommateurs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France : 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Pays de l’Est : 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383409"/>
            <a:ext cx="12681780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Adaptations Nécessaires pour le Marché Européen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3507" y="1721399"/>
            <a:ext cx="11748666" cy="740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0"/>
              </a:lnSpc>
            </a:pPr>
            <a:endParaRPr/>
          </a:p>
          <a:p>
            <a:pPr marL="829730" lvl="1" indent="-414865" algn="l">
              <a:lnSpc>
                <a:spcPts val="5380"/>
              </a:lnSpc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Gamme adaptée :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France : 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Pays de l’Est : 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29730" lvl="1" indent="-414865" algn="l">
              <a:lnSpc>
                <a:spcPts val="5380"/>
              </a:lnSpc>
              <a:spcBef>
                <a:spcPct val="0"/>
              </a:spcBef>
              <a:buFont typeface="Arial"/>
              <a:buChar char="•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Certifications :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Label bio européen et mention “Premium Lebanese Olive Oil” pour la France.</a:t>
            </a:r>
          </a:p>
          <a:p>
            <a:pPr marL="1659459" lvl="2" indent="-553153" algn="l">
              <a:lnSpc>
                <a:spcPts val="5380"/>
              </a:lnSpc>
              <a:spcBef>
                <a:spcPct val="0"/>
              </a:spcBef>
              <a:buFont typeface="Arial"/>
              <a:buChar char="⚬"/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Traduction des étiquettes en français et langues locales (polonais, roumain, etc.).</a:t>
            </a:r>
          </a:p>
          <a:p>
            <a:pPr algn="l">
              <a:lnSpc>
                <a:spcPts val="5380"/>
              </a:lnSpc>
              <a:spcBef>
                <a:spcPct val="0"/>
              </a:spcBef>
            </a:pPr>
            <a:endParaRPr lang="en-US" sz="3843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370529">
            <a:off x="2685877" y="3595900"/>
            <a:ext cx="2140049" cy="666090"/>
          </a:xfrm>
          <a:custGeom>
            <a:avLst/>
            <a:gdLst/>
            <a:ahLst/>
            <a:cxnLst/>
            <a:rect l="l" t="t" r="r" b="b"/>
            <a:pathLst>
              <a:path w="2140049" h="666090">
                <a:moveTo>
                  <a:pt x="0" y="0"/>
                </a:moveTo>
                <a:lnTo>
                  <a:pt x="2140049" y="0"/>
                </a:lnTo>
                <a:lnTo>
                  <a:pt x="2140049" y="666091"/>
                </a:lnTo>
                <a:lnTo>
                  <a:pt x="0" y="666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091510" y="4149826"/>
            <a:ext cx="2498744" cy="755870"/>
          </a:xfrm>
          <a:custGeom>
            <a:avLst/>
            <a:gdLst/>
            <a:ahLst/>
            <a:cxnLst/>
            <a:rect l="l" t="t" r="r" b="b"/>
            <a:pathLst>
              <a:path w="2498744" h="755870">
                <a:moveTo>
                  <a:pt x="0" y="0"/>
                </a:moveTo>
                <a:lnTo>
                  <a:pt x="2498744" y="0"/>
                </a:lnTo>
                <a:lnTo>
                  <a:pt x="2498744" y="755870"/>
                </a:lnTo>
                <a:lnTo>
                  <a:pt x="0" y="7558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902189" flipV="1">
            <a:off x="2681483" y="4618086"/>
            <a:ext cx="2140049" cy="666090"/>
          </a:xfrm>
          <a:custGeom>
            <a:avLst/>
            <a:gdLst/>
            <a:ahLst/>
            <a:cxnLst/>
            <a:rect l="l" t="t" r="r" b="b"/>
            <a:pathLst>
              <a:path w="2140049" h="666090">
                <a:moveTo>
                  <a:pt x="0" y="666090"/>
                </a:moveTo>
                <a:lnTo>
                  <a:pt x="2140049" y="666090"/>
                </a:lnTo>
                <a:lnTo>
                  <a:pt x="2140049" y="0"/>
                </a:lnTo>
                <a:lnTo>
                  <a:pt x="0" y="0"/>
                </a:lnTo>
                <a:lnTo>
                  <a:pt x="0" y="66609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71348" y="3798080"/>
            <a:ext cx="3086100" cy="1107615"/>
            <a:chOff x="0" y="0"/>
            <a:chExt cx="812800" cy="2917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1718"/>
            </a:xfrm>
            <a:custGeom>
              <a:avLst/>
              <a:gdLst/>
              <a:ahLst/>
              <a:cxnLst/>
              <a:rect l="l" t="t" r="r" b="b"/>
              <a:pathLst>
                <a:path w="812800" h="291718">
                  <a:moveTo>
                    <a:pt x="609600" y="0"/>
                  </a:moveTo>
                  <a:cubicBezTo>
                    <a:pt x="721824" y="0"/>
                    <a:pt x="812800" y="65303"/>
                    <a:pt x="812800" y="145859"/>
                  </a:cubicBezTo>
                  <a:cubicBezTo>
                    <a:pt x="812800" y="226414"/>
                    <a:pt x="721824" y="291718"/>
                    <a:pt x="609600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812800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Différenciations :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678094" y="2099026"/>
            <a:ext cx="5099985" cy="1107615"/>
            <a:chOff x="0" y="0"/>
            <a:chExt cx="1343206" cy="2917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3206" cy="291718"/>
            </a:xfrm>
            <a:custGeom>
              <a:avLst/>
              <a:gdLst/>
              <a:ahLst/>
              <a:cxnLst/>
              <a:rect l="l" t="t" r="r" b="b"/>
              <a:pathLst>
                <a:path w="1343206" h="291718">
                  <a:moveTo>
                    <a:pt x="1140006" y="0"/>
                  </a:moveTo>
                  <a:cubicBezTo>
                    <a:pt x="1252230" y="0"/>
                    <a:pt x="1343206" y="65303"/>
                    <a:pt x="1343206" y="145859"/>
                  </a:cubicBezTo>
                  <a:cubicBezTo>
                    <a:pt x="1343206" y="226414"/>
                    <a:pt x="1252230" y="291718"/>
                    <a:pt x="1140006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343206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Authenticité et Traçabilité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590254" y="3928946"/>
            <a:ext cx="3553746" cy="1107615"/>
            <a:chOff x="0" y="0"/>
            <a:chExt cx="935966" cy="2917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35966" cy="291718"/>
            </a:xfrm>
            <a:custGeom>
              <a:avLst/>
              <a:gdLst/>
              <a:ahLst/>
              <a:cxnLst/>
              <a:rect l="l" t="t" r="r" b="b"/>
              <a:pathLst>
                <a:path w="935966" h="291718">
                  <a:moveTo>
                    <a:pt x="732766" y="0"/>
                  </a:moveTo>
                  <a:cubicBezTo>
                    <a:pt x="844990" y="0"/>
                    <a:pt x="935966" y="65303"/>
                    <a:pt x="935966" y="145859"/>
                  </a:cubicBezTo>
                  <a:cubicBezTo>
                    <a:pt x="935966" y="226414"/>
                    <a:pt x="844990" y="291718"/>
                    <a:pt x="732766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35966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Qualité Supérieure 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678094" y="5550374"/>
            <a:ext cx="4229116" cy="1107615"/>
            <a:chOff x="0" y="0"/>
            <a:chExt cx="1113841" cy="29171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13841" cy="291718"/>
            </a:xfrm>
            <a:custGeom>
              <a:avLst/>
              <a:gdLst/>
              <a:ahLst/>
              <a:cxnLst/>
              <a:rect l="l" t="t" r="r" b="b"/>
              <a:pathLst>
                <a:path w="1113841" h="291718">
                  <a:moveTo>
                    <a:pt x="910641" y="0"/>
                  </a:moveTo>
                  <a:cubicBezTo>
                    <a:pt x="1022865" y="0"/>
                    <a:pt x="1113841" y="65303"/>
                    <a:pt x="1113841" y="145859"/>
                  </a:cubicBezTo>
                  <a:cubicBezTo>
                    <a:pt x="1113841" y="226414"/>
                    <a:pt x="1022865" y="291718"/>
                    <a:pt x="910641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113841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Flexibilité et Innovation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44045" y="8895682"/>
            <a:ext cx="4229116" cy="1107615"/>
            <a:chOff x="0" y="0"/>
            <a:chExt cx="1113841" cy="2917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13841" cy="291718"/>
            </a:xfrm>
            <a:custGeom>
              <a:avLst/>
              <a:gdLst/>
              <a:ahLst/>
              <a:cxnLst/>
              <a:rect l="l" t="t" r="r" b="b"/>
              <a:pathLst>
                <a:path w="1113841" h="291718">
                  <a:moveTo>
                    <a:pt x="910641" y="0"/>
                  </a:moveTo>
                  <a:cubicBezTo>
                    <a:pt x="1022865" y="0"/>
                    <a:pt x="1113841" y="65303"/>
                    <a:pt x="1113841" y="145859"/>
                  </a:cubicBezTo>
                  <a:cubicBezTo>
                    <a:pt x="1113841" y="226414"/>
                    <a:pt x="1022865" y="291718"/>
                    <a:pt x="910641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113841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Réseau de Distribution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44045" y="7381889"/>
            <a:ext cx="4514867" cy="1107615"/>
            <a:chOff x="0" y="0"/>
            <a:chExt cx="1189101" cy="29171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89101" cy="291718"/>
            </a:xfrm>
            <a:custGeom>
              <a:avLst/>
              <a:gdLst/>
              <a:ahLst/>
              <a:cxnLst/>
              <a:rect l="l" t="t" r="r" b="b"/>
              <a:pathLst>
                <a:path w="1189101" h="291718">
                  <a:moveTo>
                    <a:pt x="985901" y="0"/>
                  </a:moveTo>
                  <a:cubicBezTo>
                    <a:pt x="1098125" y="0"/>
                    <a:pt x="1189101" y="65303"/>
                    <a:pt x="1189101" y="145859"/>
                  </a:cubicBezTo>
                  <a:cubicBezTo>
                    <a:pt x="1189101" y="226414"/>
                    <a:pt x="1098125" y="291718"/>
                    <a:pt x="985901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189101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Image “Made in Lebanon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4694673" y="7935697"/>
            <a:ext cx="1476821" cy="553808"/>
          </a:xfrm>
          <a:custGeom>
            <a:avLst/>
            <a:gdLst/>
            <a:ahLst/>
            <a:cxnLst/>
            <a:rect l="l" t="t" r="r" b="b"/>
            <a:pathLst>
              <a:path w="1476821" h="553808">
                <a:moveTo>
                  <a:pt x="0" y="0"/>
                </a:moveTo>
                <a:lnTo>
                  <a:pt x="1476820" y="0"/>
                </a:lnTo>
                <a:lnTo>
                  <a:pt x="1476820" y="553808"/>
                </a:lnTo>
                <a:lnTo>
                  <a:pt x="0" y="5538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-1034157" y="383409"/>
            <a:ext cx="12681780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Avantages concurrentielles et barrières : </a:t>
            </a:r>
          </a:p>
        </p:txBody>
      </p:sp>
      <p:sp>
        <p:nvSpPr>
          <p:cNvPr id="26" name="Freeform 26"/>
          <p:cNvSpPr/>
          <p:nvPr/>
        </p:nvSpPr>
        <p:spPr>
          <a:xfrm flipV="1">
            <a:off x="4694673" y="8618778"/>
            <a:ext cx="1476821" cy="553808"/>
          </a:xfrm>
          <a:custGeom>
            <a:avLst/>
            <a:gdLst/>
            <a:ahLst/>
            <a:cxnLst/>
            <a:rect l="l" t="t" r="r" b="b"/>
            <a:pathLst>
              <a:path w="1476821" h="553808">
                <a:moveTo>
                  <a:pt x="0" y="553808"/>
                </a:moveTo>
                <a:lnTo>
                  <a:pt x="1476820" y="553808"/>
                </a:lnTo>
                <a:lnTo>
                  <a:pt x="1476820" y="0"/>
                </a:lnTo>
                <a:lnTo>
                  <a:pt x="0" y="0"/>
                </a:lnTo>
                <a:lnTo>
                  <a:pt x="0" y="553808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>
            <a:off x="171348" y="7935697"/>
            <a:ext cx="4699950" cy="1107615"/>
            <a:chOff x="0" y="0"/>
            <a:chExt cx="1237847" cy="2917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37847" cy="291718"/>
            </a:xfrm>
            <a:custGeom>
              <a:avLst/>
              <a:gdLst/>
              <a:ahLst/>
              <a:cxnLst/>
              <a:rect l="l" t="t" r="r" b="b"/>
              <a:pathLst>
                <a:path w="1237847" h="291718">
                  <a:moveTo>
                    <a:pt x="1034647" y="0"/>
                  </a:moveTo>
                  <a:cubicBezTo>
                    <a:pt x="1146871" y="0"/>
                    <a:pt x="1237847" y="65303"/>
                    <a:pt x="1237847" y="145859"/>
                  </a:cubicBezTo>
                  <a:cubicBezTo>
                    <a:pt x="1237847" y="226414"/>
                    <a:pt x="1146871" y="291718"/>
                    <a:pt x="1034647" y="291718"/>
                  </a:cubicBezTo>
                  <a:lnTo>
                    <a:pt x="203200" y="291718"/>
                  </a:lnTo>
                  <a:cubicBezTo>
                    <a:pt x="90976" y="291718"/>
                    <a:pt x="0" y="226414"/>
                    <a:pt x="0" y="145859"/>
                  </a:cubicBezTo>
                  <a:cubicBezTo>
                    <a:pt x="0" y="6530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4580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237847" cy="3488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Barrières aux Concurrent: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4762565" y="383409"/>
            <a:ext cx="12681780" cy="64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Videos :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885722"/>
          </a:xfrm>
          <a:custGeom>
            <a:avLst/>
            <a:gdLst/>
            <a:ahLst/>
            <a:cxnLst/>
            <a:rect l="l" t="t" r="r" b="b"/>
            <a:pathLst>
              <a:path w="18288000" h="10885722">
                <a:moveTo>
                  <a:pt x="0" y="0"/>
                </a:moveTo>
                <a:lnTo>
                  <a:pt x="18288000" y="0"/>
                </a:lnTo>
                <a:lnTo>
                  <a:pt x="18288000" y="10885722"/>
                </a:lnTo>
                <a:lnTo>
                  <a:pt x="0" y="1088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14" b="-87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95415" y="196491"/>
            <a:ext cx="7608500" cy="5246370"/>
            <a:chOff x="0" y="0"/>
            <a:chExt cx="2256028" cy="1555623"/>
          </a:xfrm>
        </p:grpSpPr>
        <p:sp>
          <p:nvSpPr>
            <p:cNvPr id="4" name="Freeform 4"/>
            <p:cNvSpPr/>
            <p:nvPr/>
          </p:nvSpPr>
          <p:spPr>
            <a:xfrm>
              <a:off x="-3302" y="-6096"/>
              <a:ext cx="2259203" cy="1567815"/>
            </a:xfrm>
            <a:custGeom>
              <a:avLst/>
              <a:gdLst/>
              <a:ahLst/>
              <a:cxnLst/>
              <a:rect l="l" t="t" r="r" b="b"/>
              <a:pathLst>
                <a:path w="2259203" h="1567815">
                  <a:moveTo>
                    <a:pt x="2230501" y="453009"/>
                  </a:moveTo>
                  <a:cubicBezTo>
                    <a:pt x="2226564" y="418465"/>
                    <a:pt x="2212213" y="385953"/>
                    <a:pt x="2189099" y="360045"/>
                  </a:cubicBezTo>
                  <a:cubicBezTo>
                    <a:pt x="2122932" y="285877"/>
                    <a:pt x="1980057" y="134493"/>
                    <a:pt x="1893570" y="101092"/>
                  </a:cubicBezTo>
                  <a:cubicBezTo>
                    <a:pt x="1736344" y="40513"/>
                    <a:pt x="1639951" y="18796"/>
                    <a:pt x="1603248" y="11938"/>
                  </a:cubicBezTo>
                  <a:cubicBezTo>
                    <a:pt x="1593088" y="10033"/>
                    <a:pt x="1582928" y="9144"/>
                    <a:pt x="1572514" y="9144"/>
                  </a:cubicBezTo>
                  <a:lnTo>
                    <a:pt x="730250" y="9144"/>
                  </a:lnTo>
                  <a:cubicBezTo>
                    <a:pt x="725551" y="9144"/>
                    <a:pt x="720852" y="8890"/>
                    <a:pt x="716153" y="8509"/>
                  </a:cubicBezTo>
                  <a:cubicBezTo>
                    <a:pt x="689483" y="6350"/>
                    <a:pt x="581660" y="0"/>
                    <a:pt x="415671" y="22352"/>
                  </a:cubicBezTo>
                  <a:cubicBezTo>
                    <a:pt x="240411" y="45974"/>
                    <a:pt x="160147" y="144399"/>
                    <a:pt x="72009" y="254889"/>
                  </a:cubicBezTo>
                  <a:cubicBezTo>
                    <a:pt x="72009" y="254889"/>
                    <a:pt x="20193" y="322199"/>
                    <a:pt x="11430" y="479171"/>
                  </a:cubicBezTo>
                  <a:cubicBezTo>
                    <a:pt x="5588" y="583057"/>
                    <a:pt x="0" y="853186"/>
                    <a:pt x="5461" y="1024001"/>
                  </a:cubicBezTo>
                  <a:cubicBezTo>
                    <a:pt x="8001" y="1103884"/>
                    <a:pt x="43053" y="1180084"/>
                    <a:pt x="81153" y="1246759"/>
                  </a:cubicBezTo>
                  <a:cubicBezTo>
                    <a:pt x="133858" y="1339088"/>
                    <a:pt x="216916" y="1413256"/>
                    <a:pt x="319786" y="1454150"/>
                  </a:cubicBezTo>
                  <a:cubicBezTo>
                    <a:pt x="330581" y="1458468"/>
                    <a:pt x="341249" y="1462532"/>
                    <a:pt x="351790" y="1466596"/>
                  </a:cubicBezTo>
                  <a:cubicBezTo>
                    <a:pt x="403733" y="1486662"/>
                    <a:pt x="449072" y="1502410"/>
                    <a:pt x="487807" y="1514856"/>
                  </a:cubicBezTo>
                  <a:cubicBezTo>
                    <a:pt x="579374" y="1544193"/>
                    <a:pt x="675132" y="1558671"/>
                    <a:pt x="771271" y="1558671"/>
                  </a:cubicBezTo>
                  <a:lnTo>
                    <a:pt x="862203" y="1558671"/>
                  </a:lnTo>
                  <a:cubicBezTo>
                    <a:pt x="862203" y="1558671"/>
                    <a:pt x="1382903" y="1558671"/>
                    <a:pt x="1382903" y="1558671"/>
                  </a:cubicBezTo>
                  <a:lnTo>
                    <a:pt x="1514983" y="1558671"/>
                  </a:lnTo>
                  <a:cubicBezTo>
                    <a:pt x="1519682" y="1558671"/>
                    <a:pt x="1524381" y="1558925"/>
                    <a:pt x="1529080" y="1559306"/>
                  </a:cubicBezTo>
                  <a:cubicBezTo>
                    <a:pt x="1555750" y="1561465"/>
                    <a:pt x="1663573" y="1567815"/>
                    <a:pt x="1829562" y="1545463"/>
                  </a:cubicBezTo>
                  <a:cubicBezTo>
                    <a:pt x="2004949" y="1521841"/>
                    <a:pt x="2082292" y="1453261"/>
                    <a:pt x="2170303" y="1342771"/>
                  </a:cubicBezTo>
                  <a:cubicBezTo>
                    <a:pt x="2170303" y="1342771"/>
                    <a:pt x="2170303" y="1342771"/>
                    <a:pt x="2170557" y="1342390"/>
                  </a:cubicBezTo>
                  <a:cubicBezTo>
                    <a:pt x="2205355" y="1295781"/>
                    <a:pt x="2225929" y="1240155"/>
                    <a:pt x="2230247" y="1182243"/>
                  </a:cubicBezTo>
                  <a:cubicBezTo>
                    <a:pt x="2239645" y="1055624"/>
                    <a:pt x="2257425" y="807085"/>
                    <a:pt x="2259076" y="719201"/>
                  </a:cubicBezTo>
                  <a:cubicBezTo>
                    <a:pt x="2259203" y="711962"/>
                    <a:pt x="2258822" y="704723"/>
                    <a:pt x="2258060" y="697484"/>
                  </a:cubicBezTo>
                  <a:lnTo>
                    <a:pt x="2230374" y="453136"/>
                  </a:lnTo>
                  <a:close/>
                </a:path>
              </a:pathLst>
            </a:custGeom>
            <a:blipFill>
              <a:blip r:embed="rId3"/>
              <a:stretch>
                <a:fillRect t="-106111" b="-1073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743737" y="196491"/>
            <a:ext cx="5144215" cy="5246370"/>
            <a:chOff x="0" y="0"/>
            <a:chExt cx="1880235" cy="1917573"/>
          </a:xfrm>
        </p:grpSpPr>
        <p:sp>
          <p:nvSpPr>
            <p:cNvPr id="6" name="Freeform 6"/>
            <p:cNvSpPr/>
            <p:nvPr/>
          </p:nvSpPr>
          <p:spPr>
            <a:xfrm>
              <a:off x="-26416" y="-127"/>
              <a:ext cx="1922399" cy="1917573"/>
            </a:xfrm>
            <a:custGeom>
              <a:avLst/>
              <a:gdLst/>
              <a:ahLst/>
              <a:cxnLst/>
              <a:rect l="l" t="t" r="r" b="b"/>
              <a:pathLst>
                <a:path w="1922399" h="1917573">
                  <a:moveTo>
                    <a:pt x="1901063" y="1574546"/>
                  </a:moveTo>
                  <a:cubicBezTo>
                    <a:pt x="1889506" y="1505839"/>
                    <a:pt x="1874901" y="1422146"/>
                    <a:pt x="1834896" y="1382141"/>
                  </a:cubicBezTo>
                  <a:cubicBezTo>
                    <a:pt x="1784096" y="1331341"/>
                    <a:pt x="1695323" y="1242441"/>
                    <a:pt x="1562989" y="1261872"/>
                  </a:cubicBezTo>
                  <a:cubicBezTo>
                    <a:pt x="1695196" y="1242441"/>
                    <a:pt x="1748917" y="1252982"/>
                    <a:pt x="1807464" y="1211961"/>
                  </a:cubicBezTo>
                  <a:cubicBezTo>
                    <a:pt x="1872996" y="1166114"/>
                    <a:pt x="1896237" y="1089914"/>
                    <a:pt x="1896237" y="942848"/>
                  </a:cubicBezTo>
                  <a:cubicBezTo>
                    <a:pt x="1896237" y="834898"/>
                    <a:pt x="1872996" y="709041"/>
                    <a:pt x="1780032" y="671322"/>
                  </a:cubicBezTo>
                  <a:cubicBezTo>
                    <a:pt x="1721358" y="647573"/>
                    <a:pt x="1644777" y="629412"/>
                    <a:pt x="1558036" y="630174"/>
                  </a:cubicBezTo>
                  <a:cubicBezTo>
                    <a:pt x="1785493" y="628396"/>
                    <a:pt x="1881759" y="483108"/>
                    <a:pt x="1881124" y="392811"/>
                  </a:cubicBezTo>
                  <a:cubicBezTo>
                    <a:pt x="1879727" y="218440"/>
                    <a:pt x="1847596" y="61214"/>
                    <a:pt x="1536065" y="20574"/>
                  </a:cubicBezTo>
                  <a:lnTo>
                    <a:pt x="1271143" y="0"/>
                  </a:lnTo>
                  <a:lnTo>
                    <a:pt x="668020" y="4572"/>
                  </a:lnTo>
                  <a:lnTo>
                    <a:pt x="447421" y="17526"/>
                  </a:lnTo>
                  <a:cubicBezTo>
                    <a:pt x="196596" y="23241"/>
                    <a:pt x="82296" y="175641"/>
                    <a:pt x="37846" y="287274"/>
                  </a:cubicBezTo>
                  <a:cubicBezTo>
                    <a:pt x="0" y="382270"/>
                    <a:pt x="65024" y="496189"/>
                    <a:pt x="95758" y="542798"/>
                  </a:cubicBezTo>
                  <a:cubicBezTo>
                    <a:pt x="154051" y="630936"/>
                    <a:pt x="254508" y="639064"/>
                    <a:pt x="403352" y="637921"/>
                  </a:cubicBezTo>
                  <a:cubicBezTo>
                    <a:pt x="234188" y="639191"/>
                    <a:pt x="196596" y="645541"/>
                    <a:pt x="107696" y="797941"/>
                  </a:cubicBezTo>
                  <a:cubicBezTo>
                    <a:pt x="86741" y="833882"/>
                    <a:pt x="81915" y="892937"/>
                    <a:pt x="82296" y="937641"/>
                  </a:cubicBezTo>
                  <a:cubicBezTo>
                    <a:pt x="82550" y="975614"/>
                    <a:pt x="78613" y="1043305"/>
                    <a:pt x="88011" y="1077595"/>
                  </a:cubicBezTo>
                  <a:cubicBezTo>
                    <a:pt x="133096" y="1242441"/>
                    <a:pt x="230251" y="1271016"/>
                    <a:pt x="408305" y="1269619"/>
                  </a:cubicBezTo>
                  <a:cubicBezTo>
                    <a:pt x="244856" y="1270889"/>
                    <a:pt x="131572" y="1289685"/>
                    <a:pt x="72644" y="1396238"/>
                  </a:cubicBezTo>
                  <a:cubicBezTo>
                    <a:pt x="49530" y="1438021"/>
                    <a:pt x="26035" y="1518666"/>
                    <a:pt x="30734" y="1591691"/>
                  </a:cubicBezTo>
                  <a:cubicBezTo>
                    <a:pt x="41910" y="1765935"/>
                    <a:pt x="145923" y="1839214"/>
                    <a:pt x="302006" y="1865757"/>
                  </a:cubicBezTo>
                  <a:cubicBezTo>
                    <a:pt x="479171" y="1895856"/>
                    <a:pt x="668020" y="1909572"/>
                    <a:pt x="668020" y="1909572"/>
                  </a:cubicBezTo>
                  <a:lnTo>
                    <a:pt x="1285875" y="1917573"/>
                  </a:lnTo>
                  <a:lnTo>
                    <a:pt x="1521206" y="1904492"/>
                  </a:lnTo>
                  <a:cubicBezTo>
                    <a:pt x="1631442" y="1890903"/>
                    <a:pt x="1717167" y="1869567"/>
                    <a:pt x="1779524" y="1837563"/>
                  </a:cubicBezTo>
                  <a:cubicBezTo>
                    <a:pt x="1883410" y="1784096"/>
                    <a:pt x="1922399" y="1700911"/>
                    <a:pt x="1901190" y="1574419"/>
                  </a:cubicBezTo>
                  <a:close/>
                </a:path>
              </a:pathLst>
            </a:custGeom>
            <a:blipFill>
              <a:blip r:embed="rId4"/>
              <a:stretch>
                <a:fillRect t="-8423" b="-84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16911" y="7484066"/>
            <a:ext cx="9171089" cy="1774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  <a:spcBef>
                <a:spcPct val="0"/>
              </a:spcBef>
            </a:pPr>
            <a:r>
              <a:rPr lang="en-US" sz="10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Thank you 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5415" y="5991791"/>
            <a:ext cx="8828213" cy="4026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0"/>
              </a:lnSpc>
              <a:spcBef>
                <a:spcPct val="0"/>
              </a:spcBef>
            </a:pPr>
            <a:r>
              <a:rPr lang="en-US" sz="384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Men El Dayaa incarne l’excellence d’un produit libanais authentique, capable de se mesurer aux plus grandes marques internationales tout en préservant son identité locale et son héritage artisanal.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332</Words>
  <Application>Microsoft Office PowerPoint</Application>
  <PresentationFormat>Personnalisé</PresentationFormat>
  <Paragraphs>56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Canva Sans</vt:lpstr>
      <vt:lpstr>Calibri</vt:lpstr>
      <vt:lpstr>Canva Sans Bold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paragraph text</dc:title>
  <dc:creator>Théo El khoury</dc:creator>
  <cp:lastModifiedBy>Théo El khoury</cp:lastModifiedBy>
  <cp:revision>1</cp:revision>
  <dcterms:created xsi:type="dcterms:W3CDTF">2006-08-16T00:00:00Z</dcterms:created>
  <dcterms:modified xsi:type="dcterms:W3CDTF">2025-11-06T11:11:40Z</dcterms:modified>
  <dc:identifier>DAG3lYf0H20</dc:identifier>
</cp:coreProperties>
</file>